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4" r:id="rId4"/>
    <p:sldId id="269" r:id="rId5"/>
    <p:sldId id="266" r:id="rId6"/>
    <p:sldId id="297" r:id="rId7"/>
    <p:sldId id="267" r:id="rId8"/>
    <p:sldId id="304" r:id="rId9"/>
    <p:sldId id="270" r:id="rId10"/>
    <p:sldId id="271" r:id="rId11"/>
    <p:sldId id="296" r:id="rId12"/>
    <p:sldId id="268" r:id="rId13"/>
    <p:sldId id="290" r:id="rId14"/>
    <p:sldId id="283" r:id="rId15"/>
    <p:sldId id="291" r:id="rId16"/>
    <p:sldId id="275" r:id="rId17"/>
    <p:sldId id="292" r:id="rId18"/>
    <p:sldId id="276" r:id="rId19"/>
    <p:sldId id="293" r:id="rId20"/>
    <p:sldId id="273" r:id="rId21"/>
    <p:sldId id="294" r:id="rId22"/>
    <p:sldId id="305" r:id="rId23"/>
    <p:sldId id="306" r:id="rId24"/>
    <p:sldId id="295" r:id="rId25"/>
    <p:sldId id="274" r:id="rId26"/>
    <p:sldId id="318" r:id="rId27"/>
    <p:sldId id="278" r:id="rId28"/>
    <p:sldId id="316" r:id="rId29"/>
    <p:sldId id="282" r:id="rId30"/>
    <p:sldId id="281" r:id="rId31"/>
    <p:sldId id="309" r:id="rId32"/>
    <p:sldId id="280" r:id="rId33"/>
    <p:sldId id="285" r:id="rId34"/>
    <p:sldId id="299" r:id="rId35"/>
    <p:sldId id="310" r:id="rId36"/>
    <p:sldId id="286" r:id="rId37"/>
    <p:sldId id="307" r:id="rId38"/>
    <p:sldId id="300" r:id="rId39"/>
    <p:sldId id="312" r:id="rId40"/>
    <p:sldId id="303" r:id="rId41"/>
    <p:sldId id="315" r:id="rId42"/>
    <p:sldId id="319" r:id="rId43"/>
    <p:sldId id="317" r:id="rId44"/>
    <p:sldId id="321" r:id="rId45"/>
    <p:sldId id="324" r:id="rId46"/>
    <p:sldId id="323" r:id="rId47"/>
    <p:sldId id="308" r:id="rId48"/>
    <p:sldId id="298" r:id="rId49"/>
    <p:sldId id="277" r:id="rId50"/>
    <p:sldId id="314" r:id="rId51"/>
    <p:sldId id="257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8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3100F-2634-4C4C-B05A-CE454474F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ABB94-650E-7F4A-8DC7-10EE64B0B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198DA-ADFF-3C4B-BE74-F958C0570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CC782-11B6-034A-9753-6B923B76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05EE8-DC49-0B44-A4CE-0CB4BF3B7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71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33D4-ECCE-0845-B27C-E163E8B77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A63DD-8A84-354F-A50A-5A0428F9E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421B8-31FE-8C4C-BFA1-47C761354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566DD-3326-B141-9010-D16B72CD7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DAD52-67DE-5C42-97AF-873F5CD4C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00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4DA21-A56A-1C4C-AFE6-88AFD051A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86DAA-7BEC-5C4C-966A-B750BBB18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E8F6F-7484-FA49-B0AC-74A7758D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9F70A-AF88-7542-A5BA-FD414AA25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314EF-6066-054C-8594-BDB750C1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11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5DABE-2FA4-2E43-9C38-7C1780B30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AF05B-9407-7C4B-B6B4-9B0C2CC41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5C5E9-AEB9-B940-AF60-4CDB38F21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75D249-CEA2-0D40-9D11-536F44DD2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169AE9-8781-D842-AA66-35434CA6F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B72F39-50F7-CD4F-B908-F43B94044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4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58A2-1144-9C46-9A5A-C3105889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1CBD6-272B-CA45-9430-F8FB71461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255CB-730B-AB4B-8EB2-6BAF6B8A1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63788C-DF6B-6C4D-A533-65F035FBA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B9A553-9C59-DB41-9FFC-9D9B2F9ECB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523730-A802-DA47-A153-D8A0A346B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AF6CE1-9CC7-3F46-828D-39E0C2028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0AD9A-C4E2-324F-AF6C-BFC6B8A5C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88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63814-B2B7-EF47-A553-17E1333C9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24B1AE-FE38-D940-A350-00B286DE4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240656-73B3-434B-AB8C-05F786E16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A1F812-61C1-534A-9D71-F127D0AE8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08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613D45-0627-D64A-B9C3-0BAA7C17F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A03841-8AC5-BF46-B979-A489A49D4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92A1E-8A7B-D748-B400-C19CB82F0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59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19A35-3CE4-EC45-811D-91800D9CD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6796C-9B9C-DA49-938F-2A1F9E276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85133-0B6D-2B41-800B-18F1CC090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2854E4-D872-3149-A4D9-23DB6464B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46062-F1F5-4349-AE10-ABBF28B5E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D4D0D-770D-A04E-A72A-CB52A4E2D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620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36406-2C87-8E4C-811C-DDFBBE9FC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C921F1-C97F-DA49-8A94-1BF813D99B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8F0CA-3376-EB4F-A433-A199C2FB8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12B67-5BD1-3B4C-BD90-070520041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9E57F-A350-064E-9CB8-19078238A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9CE3EF-54BF-8D40-9850-0A0827918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6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F3F5D-852E-5443-9237-D8B54BBCD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CD37CA-676D-F142-9908-180601154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B76297-5E0B-CA4F-A6F8-B33062B1A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083ED-BD39-B044-B978-8E3E8A046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EC688-FB59-F640-8470-CA4DFAA93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7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DAEF8-856A-B84C-BE7A-EE7DB26CF7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7A6956-C2AB-DC43-886D-40D8093572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42A7E-AE1D-E746-9A73-861D3BC65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16342-7EBD-C14D-8FDD-2048EDFC0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A229B-E612-C64D-95CE-23E250C0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57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FB4330-55BF-674C-895C-32AC9AD0D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EA9ED-4E63-9145-9CCC-2058B196D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F8730-0A17-174B-99DB-60C64FBD84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620B4-B30E-0044-9E04-4A96C5A68B92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92F5F-A41A-C34E-AFD6-61A08CC6CB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C94F4-BB42-E24A-B33E-C77A14C6B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56599-120E-714B-95B9-A8160F0F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0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24F6A-F1CD-8D42-80C3-A2B606BC2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8086"/>
            <a:ext cx="9144000" cy="3041877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mouse as a model for neuropsychiatric drug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50C7E-0B8C-A04E-9157-E7F45E0C06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88436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James Howe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ICLM Journal Club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March 1, 2019</a:t>
            </a:r>
          </a:p>
        </p:txBody>
      </p:sp>
    </p:spTree>
    <p:extLst>
      <p:ext uri="{BB962C8B-B14F-4D97-AF65-F5344CB8AC3E}">
        <p14:creationId xmlns:p14="http://schemas.microsoft.com/office/powerpoint/2010/main" val="1160284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24F6A-F1CD-8D42-80C3-A2B606BC2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8086"/>
            <a:ext cx="9144000" cy="3041877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”Mental health is experiencing a crisis in the development of new treatments”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50C7E-0B8C-A04E-9157-E7F45E0C06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88436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-- Thomas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Insel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then-Director of the NIMH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F8D404-248B-6642-B21E-BB3528564ADA}"/>
              </a:ext>
            </a:extLst>
          </p:cNvPr>
          <p:cNvSpPr txBox="1"/>
          <p:nvPr/>
        </p:nvSpPr>
        <p:spPr>
          <a:xfrm>
            <a:off x="8686425" y="6550223"/>
            <a:ext cx="3505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Insel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et al., 2004,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Neurosci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Biobehav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Rev.</a:t>
            </a:r>
          </a:p>
        </p:txBody>
      </p:sp>
    </p:spTree>
    <p:extLst>
      <p:ext uri="{BB962C8B-B14F-4D97-AF65-F5344CB8AC3E}">
        <p14:creationId xmlns:p14="http://schemas.microsoft.com/office/powerpoint/2010/main" val="127828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D9445C-3F93-304A-95C1-BE75D6AE8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068" y="1229685"/>
            <a:ext cx="9808029" cy="562831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B071AD-EA3F-4945-878B-2726D8F5A37D}"/>
              </a:ext>
            </a:extLst>
          </p:cNvPr>
          <p:cNvSpPr txBox="1"/>
          <p:nvPr/>
        </p:nvSpPr>
        <p:spPr>
          <a:xfrm>
            <a:off x="10066097" y="6334780"/>
            <a:ext cx="2125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Kaitin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DiMasi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2001,</a:t>
            </a: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Pharmacol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99F748-9FA0-7042-A7E1-27C1A59D4D8A}"/>
              </a:ext>
            </a:extLst>
          </p:cNvPr>
          <p:cNvSpPr/>
          <p:nvPr/>
        </p:nvSpPr>
        <p:spPr>
          <a:xfrm>
            <a:off x="1890928" y="1355434"/>
            <a:ext cx="8077391" cy="4901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13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D825118-49E4-354A-9B34-9D4C5F0991C4}"/>
              </a:ext>
            </a:extLst>
          </p:cNvPr>
          <p:cNvSpPr txBox="1"/>
          <p:nvPr/>
        </p:nvSpPr>
        <p:spPr>
          <a:xfrm>
            <a:off x="10048977" y="6334780"/>
            <a:ext cx="2143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Frantz, 2004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Nat Rev Drug Discovery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A974D3-E5FE-5F4C-B649-36FC83906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1041400"/>
            <a:ext cx="8267700" cy="4775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02AC86-56EE-1D4B-97A5-BCE64D2DA4D5}"/>
              </a:ext>
            </a:extLst>
          </p:cNvPr>
          <p:cNvSpPr/>
          <p:nvPr/>
        </p:nvSpPr>
        <p:spPr>
          <a:xfrm>
            <a:off x="3460519" y="1041400"/>
            <a:ext cx="1111481" cy="4775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6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AD6F9D-6AD0-694F-B71B-4F160BEF90B1}"/>
              </a:ext>
            </a:extLst>
          </p:cNvPr>
          <p:cNvSpPr txBox="1"/>
          <p:nvPr/>
        </p:nvSpPr>
        <p:spPr>
          <a:xfrm>
            <a:off x="10048977" y="6334780"/>
            <a:ext cx="2143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Kola and Landis, 2004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Nat Rev Drug Discovery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1E12ADC-3401-B04D-AE6E-AA0AA516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6220" y="1075053"/>
            <a:ext cx="10139559" cy="4707894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F82B4F-9CCF-414C-A4E2-A1D5E3078EAD}"/>
              </a:ext>
            </a:extLst>
          </p:cNvPr>
          <p:cNvSpPr/>
          <p:nvPr/>
        </p:nvSpPr>
        <p:spPr>
          <a:xfrm>
            <a:off x="3641705" y="1075054"/>
            <a:ext cx="908523" cy="47078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00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50E6C7-A494-544A-BE4B-EB02C385040E}"/>
              </a:ext>
            </a:extLst>
          </p:cNvPr>
          <p:cNvSpPr txBox="1"/>
          <p:nvPr/>
        </p:nvSpPr>
        <p:spPr>
          <a:xfrm>
            <a:off x="10075715" y="6334780"/>
            <a:ext cx="21162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Scannell et al., 2012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Nat Rev Drug Discovery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E17A9E-FD54-F042-AE18-BF731D535BEA}"/>
              </a:ext>
            </a:extLst>
          </p:cNvPr>
          <p:cNvSpPr/>
          <p:nvPr/>
        </p:nvSpPr>
        <p:spPr>
          <a:xfrm>
            <a:off x="2564015" y="0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DD14A5-D6AC-6F49-BDB2-1A736C4C85D1}"/>
              </a:ext>
            </a:extLst>
          </p:cNvPr>
          <p:cNvSpPr/>
          <p:nvPr/>
        </p:nvSpPr>
        <p:spPr>
          <a:xfrm>
            <a:off x="2564015" y="4169229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192BEE-2EFA-0B44-82DF-B2A069366732}"/>
              </a:ext>
            </a:extLst>
          </p:cNvPr>
          <p:cNvSpPr/>
          <p:nvPr/>
        </p:nvSpPr>
        <p:spPr>
          <a:xfrm>
            <a:off x="6052455" y="4169228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3EDBE50-100B-8C4D-8068-AF19658835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6441" y="745545"/>
            <a:ext cx="10252027" cy="5366909"/>
          </a:xfrm>
        </p:spPr>
      </p:pic>
    </p:spTree>
    <p:extLst>
      <p:ext uri="{BB962C8B-B14F-4D97-AF65-F5344CB8AC3E}">
        <p14:creationId xmlns:p14="http://schemas.microsoft.com/office/powerpoint/2010/main" val="129299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6554E3-C46B-DA44-9502-A8DF3F2E7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429000"/>
            <a:ext cx="7257888" cy="107866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46C224-FD77-C141-BCF0-DD659335B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124571"/>
            <a:ext cx="5981699" cy="10786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D22AA1-A275-4546-99A7-9A9DD9F61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654762"/>
            <a:ext cx="10515600" cy="190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91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C5AFA6-E36E-1C45-8637-A2779468BE1B}"/>
              </a:ext>
            </a:extLst>
          </p:cNvPr>
          <p:cNvSpPr txBox="1"/>
          <p:nvPr/>
        </p:nvSpPr>
        <p:spPr>
          <a:xfrm>
            <a:off x="10048977" y="6334780"/>
            <a:ext cx="2143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Kramer et al., 2007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Nat Rev. Drug Discovery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73E1B4-3A1A-544E-BFEA-608EC71F86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8998" y="0"/>
            <a:ext cx="8969979" cy="6858000"/>
          </a:xfrm>
        </p:spPr>
      </p:pic>
    </p:spTree>
    <p:extLst>
      <p:ext uri="{BB962C8B-B14F-4D97-AF65-F5344CB8AC3E}">
        <p14:creationId xmlns:p14="http://schemas.microsoft.com/office/powerpoint/2010/main" val="1320752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C5AFA6-E36E-1C45-8637-A2779468BE1B}"/>
              </a:ext>
            </a:extLst>
          </p:cNvPr>
          <p:cNvSpPr txBox="1"/>
          <p:nvPr/>
        </p:nvSpPr>
        <p:spPr>
          <a:xfrm>
            <a:off x="10048977" y="6334780"/>
            <a:ext cx="2143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Kramer et al., 2007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Nat Rev. Drug Discovery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73E1B4-3A1A-544E-BFEA-608EC71F86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8998" y="0"/>
            <a:ext cx="8969979" cy="685800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53E574-A4B2-084A-8B86-3A61CFC1D781}"/>
              </a:ext>
            </a:extLst>
          </p:cNvPr>
          <p:cNvSpPr/>
          <p:nvPr/>
        </p:nvSpPr>
        <p:spPr>
          <a:xfrm>
            <a:off x="1567543" y="2144485"/>
            <a:ext cx="8175171" cy="14695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61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Image result for drug discovery lead optimization">
            <a:extLst>
              <a:ext uri="{FF2B5EF4-FFF2-40B4-BE49-F238E27FC236}">
                <a16:creationId xmlns:a16="http://schemas.microsoft.com/office/drawing/2014/main" id="{08F937EA-7C03-3E40-91AA-49676FAB2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392" y="991125"/>
            <a:ext cx="7901215" cy="487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F50C92-01FB-8E4B-9D2C-3AAAC6688BB1}"/>
              </a:ext>
            </a:extLst>
          </p:cNvPr>
          <p:cNvSpPr txBox="1"/>
          <p:nvPr/>
        </p:nvSpPr>
        <p:spPr>
          <a:xfrm>
            <a:off x="10003837" y="6550223"/>
            <a:ext cx="2188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Trushina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lab, Mayo Clinic</a:t>
            </a:r>
          </a:p>
        </p:txBody>
      </p:sp>
    </p:spTree>
    <p:extLst>
      <p:ext uri="{BB962C8B-B14F-4D97-AF65-F5344CB8AC3E}">
        <p14:creationId xmlns:p14="http://schemas.microsoft.com/office/powerpoint/2010/main" val="807490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2C039-BFC4-084F-AE97-3126E5047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Why does drug development fail?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1BDFA-9B6B-E848-878D-3595A02CE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Overcautious regulation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“Better than the Beatles” problem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Diminishing returns to scale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Preclinical results non-predictive</a:t>
            </a:r>
          </a:p>
        </p:txBody>
      </p:sp>
    </p:spTree>
    <p:extLst>
      <p:ext uri="{BB962C8B-B14F-4D97-AF65-F5344CB8AC3E}">
        <p14:creationId xmlns:p14="http://schemas.microsoft.com/office/powerpoint/2010/main" val="228128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B608-0CC3-7346-A5D2-B9AAD42C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Error in preclinical drug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C6F79-7A84-1348-ADF4-F11ED24A3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Improper standards of evidence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statistics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Conflation of confirmatory and exploratory designs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reproducibility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Improper modeling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methods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Inadequate pharmacokinetic modeling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Species differences between mouse and man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472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B608-0CC3-7346-A5D2-B9AAD42C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Error in preclinical drug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C6F79-7A84-1348-ADF4-F11ED24A3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Improper standards of evidence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statistics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Conflation of confirmatory and exploratory designs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reproducibility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Improper modeling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methods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Inadequate pharmacokinetic modeling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Species differences between mouse and man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489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099AB15-110A-7C48-8368-F1BAC39D9E54}"/>
              </a:ext>
            </a:extLst>
          </p:cNvPr>
          <p:cNvSpPr txBox="1"/>
          <p:nvPr/>
        </p:nvSpPr>
        <p:spPr>
          <a:xfrm>
            <a:off x="10761800" y="6334780"/>
            <a:ext cx="1430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Ioannidis, 2005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PLOS Medicine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4C75DFE-CA4C-A049-B529-1EAB7DE747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0626" y="2052084"/>
            <a:ext cx="3875568" cy="2583712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36EA692-7B28-C348-8FEF-47714AF4E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194" y="2052085"/>
            <a:ext cx="3842443" cy="25837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186442-DCCF-7849-8C1E-8C1F5AD7B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052083"/>
            <a:ext cx="4030626" cy="310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5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B608-0CC3-7346-A5D2-B9AAD42C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Error in preclinical drug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C6F79-7A84-1348-ADF4-F11ED24A3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Improper Standards of evidence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statistics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Conflation of confirmatory and exploratory designs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reproducibility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Improper modeling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methods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Inadequate pharmacokinetic modeling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Species differences between mouse and man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811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CD3BB98-666E-F642-A9A8-D16F0285EFA1}"/>
              </a:ext>
            </a:extLst>
          </p:cNvPr>
          <p:cNvSpPr txBox="1"/>
          <p:nvPr/>
        </p:nvSpPr>
        <p:spPr>
          <a:xfrm>
            <a:off x="10048977" y="6334780"/>
            <a:ext cx="2143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Prinz et al., 2011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Nat Rev Drug Discovery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5AE4911-68EB-A542-BD5E-6505DDF54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3457" y="1090825"/>
            <a:ext cx="10565086" cy="467635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88A6C76-6DFA-6E46-9780-4C222EB6ADFB}"/>
              </a:ext>
            </a:extLst>
          </p:cNvPr>
          <p:cNvSpPr/>
          <p:nvPr/>
        </p:nvSpPr>
        <p:spPr>
          <a:xfrm>
            <a:off x="813457" y="1090825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AB493F-2BFF-3B42-9EAA-EE499ED45F4C}"/>
              </a:ext>
            </a:extLst>
          </p:cNvPr>
          <p:cNvSpPr/>
          <p:nvPr/>
        </p:nvSpPr>
        <p:spPr>
          <a:xfrm>
            <a:off x="4338386" y="1090824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289EE6-A4FF-BD44-B946-94ADE1021FEA}"/>
              </a:ext>
            </a:extLst>
          </p:cNvPr>
          <p:cNvSpPr/>
          <p:nvPr/>
        </p:nvSpPr>
        <p:spPr>
          <a:xfrm>
            <a:off x="7863315" y="1090823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67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B608-0CC3-7346-A5D2-B9AAD42C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Error in preclinical drug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C6F79-7A84-1348-ADF4-F11ED24A3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Improper Standards of evidence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statistics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Conflation of confirmatory and exploratory designs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reproducibility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Improper modeling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methods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Inadequate pharmacokinetic modeling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Species differences between mouse and man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815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23AEAE-EF77-3E43-8E97-BDA0E9A58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49133"/>
            <a:ext cx="10515600" cy="415973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EF6AEB-1ED1-9E47-A2A7-5BFC2DBFB934}"/>
              </a:ext>
            </a:extLst>
          </p:cNvPr>
          <p:cNvSpPr txBox="1"/>
          <p:nvPr/>
        </p:nvSpPr>
        <p:spPr>
          <a:xfrm>
            <a:off x="10614324" y="6334780"/>
            <a:ext cx="1537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Gallo et al., 2014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PLOS ONE</a:t>
            </a:r>
          </a:p>
        </p:txBody>
      </p:sp>
    </p:spTree>
    <p:extLst>
      <p:ext uri="{BB962C8B-B14F-4D97-AF65-F5344CB8AC3E}">
        <p14:creationId xmlns:p14="http://schemas.microsoft.com/office/powerpoint/2010/main" val="880149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B608-0CC3-7346-A5D2-B9AAD42C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Error in preclinical drug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C6F79-7A84-1348-ADF4-F11ED24A3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Improper Standards of evidence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statistics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Conflation of confirmatory and exploratory designs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reproducibility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Improper modeling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methods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Inadequate pharmacokinetic modeling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Species differences between mouse and man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225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D45C4B9-2584-0447-A9EA-DC1915B4A0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4804" y="0"/>
            <a:ext cx="6262391" cy="685800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3C6E42-11CD-9945-8FA5-73FF291C2E1B}"/>
              </a:ext>
            </a:extLst>
          </p:cNvPr>
          <p:cNvSpPr txBox="1"/>
          <p:nvPr/>
        </p:nvSpPr>
        <p:spPr>
          <a:xfrm>
            <a:off x="10426773" y="6334780"/>
            <a:ext cx="1765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Musther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et al., 2014</a:t>
            </a: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Eur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J Pharm Sci</a:t>
            </a:r>
          </a:p>
        </p:txBody>
      </p:sp>
    </p:spTree>
    <p:extLst>
      <p:ext uri="{BB962C8B-B14F-4D97-AF65-F5344CB8AC3E}">
        <p14:creationId xmlns:p14="http://schemas.microsoft.com/office/powerpoint/2010/main" val="4208238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B608-0CC3-7346-A5D2-B9AAD42C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Error in preclinical drug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C6F79-7A84-1348-ADF4-F11ED24A3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Improper Standards of evidence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statistics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Conflation of confirmatory and exploratory designs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reproducibility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Improper modeling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Poor methods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Inadequate pharmacokinetic modeling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 differences between mice and humans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387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7C7222-A356-7B4F-8778-97FBD7FA63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5317" y="0"/>
            <a:ext cx="6741366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711A2B-E0A3-9C47-A2A9-0673044DE66F}"/>
              </a:ext>
            </a:extLst>
          </p:cNvPr>
          <p:cNvSpPr txBox="1"/>
          <p:nvPr/>
        </p:nvSpPr>
        <p:spPr>
          <a:xfrm>
            <a:off x="10557402" y="6334780"/>
            <a:ext cx="1634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Rakic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2009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Nat Rev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Neurosci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3122DA-4B91-3842-81F9-B235746BB749}"/>
              </a:ext>
            </a:extLst>
          </p:cNvPr>
          <p:cNvSpPr/>
          <p:nvPr/>
        </p:nvSpPr>
        <p:spPr>
          <a:xfrm>
            <a:off x="3870301" y="0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7D7C88-2832-6F44-A430-E1CC68CED53D}"/>
              </a:ext>
            </a:extLst>
          </p:cNvPr>
          <p:cNvSpPr/>
          <p:nvPr/>
        </p:nvSpPr>
        <p:spPr>
          <a:xfrm>
            <a:off x="5965371" y="-1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20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163235-0796-9845-9F32-6C15ED8BC8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3244" y="-13489"/>
            <a:ext cx="6445511" cy="688497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0FCFCA-A5C6-1745-8825-F2B3D859C211}"/>
              </a:ext>
            </a:extLst>
          </p:cNvPr>
          <p:cNvSpPr txBox="1"/>
          <p:nvPr/>
        </p:nvSpPr>
        <p:spPr>
          <a:xfrm>
            <a:off x="10447676" y="6334780"/>
            <a:ext cx="1744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Wessels et al, 2014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PLOS ONE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618F26-C64B-A648-9744-C5FA153862D1}"/>
              </a:ext>
            </a:extLst>
          </p:cNvPr>
          <p:cNvSpPr/>
          <p:nvPr/>
        </p:nvSpPr>
        <p:spPr>
          <a:xfrm>
            <a:off x="2873244" y="0"/>
            <a:ext cx="544870" cy="478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32ED14-A9D2-9C4E-B8FB-095D1ABCDCCA}"/>
              </a:ext>
            </a:extLst>
          </p:cNvPr>
          <p:cNvSpPr/>
          <p:nvPr/>
        </p:nvSpPr>
        <p:spPr>
          <a:xfrm>
            <a:off x="7118673" y="0"/>
            <a:ext cx="544870" cy="478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FE1FE3-6BEB-114B-B6AE-AD359F94DEA6}"/>
              </a:ext>
            </a:extLst>
          </p:cNvPr>
          <p:cNvSpPr/>
          <p:nvPr/>
        </p:nvSpPr>
        <p:spPr>
          <a:xfrm>
            <a:off x="2873244" y="3429000"/>
            <a:ext cx="544870" cy="478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156158-4DD3-E64F-AF29-1E481FC25373}"/>
              </a:ext>
            </a:extLst>
          </p:cNvPr>
          <p:cNvSpPr/>
          <p:nvPr/>
        </p:nvSpPr>
        <p:spPr>
          <a:xfrm>
            <a:off x="7118673" y="3435744"/>
            <a:ext cx="544870" cy="478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03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B2DAF6-4272-3742-B26A-5F01441C39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85" y="0"/>
            <a:ext cx="9755312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42C6C3-1F8B-7440-9A73-8092446B0F6E}"/>
              </a:ext>
            </a:extLst>
          </p:cNvPr>
          <p:cNvSpPr txBox="1"/>
          <p:nvPr/>
        </p:nvSpPr>
        <p:spPr>
          <a:xfrm>
            <a:off x="9792497" y="6334780"/>
            <a:ext cx="2399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Belzung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and Lemoine, 2011</a:t>
            </a: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Biol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Mood Anxiety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Disord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4546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372BDA-0C69-7344-8FAB-D22616BE9E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0" y="0"/>
            <a:ext cx="6095999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AAE8E6-2207-D742-8772-8E4AF6E752EA}"/>
              </a:ext>
            </a:extLst>
          </p:cNvPr>
          <p:cNvSpPr txBox="1"/>
          <p:nvPr/>
        </p:nvSpPr>
        <p:spPr>
          <a:xfrm>
            <a:off x="10614324" y="6334780"/>
            <a:ext cx="15776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Howe et al., 2018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Current Biology</a:t>
            </a:r>
          </a:p>
        </p:txBody>
      </p:sp>
    </p:spTree>
    <p:extLst>
      <p:ext uri="{BB962C8B-B14F-4D97-AF65-F5344CB8AC3E}">
        <p14:creationId xmlns:p14="http://schemas.microsoft.com/office/powerpoint/2010/main" val="2988898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AF4A1-1B93-0744-A31D-1D92266362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Are mice responsible for recent failures in neuropsychiatric drug development?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CEA0E-D2EA-EC49-BD96-F52FA2187F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13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9F75-C44A-D342-9D4B-DFD4114AB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1B688-A149-C443-8710-E47FAB254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 40 bestselling neuro drugs chosen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FDA approval for an indication defines human effectiveness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Only primary, active compounds included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Adjuncts judged on interaction with separate primary drugs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66 final drug-indication combinations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25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9203BC18-3434-F34E-AF7C-A05B4B77BE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3765560"/>
              </p:ext>
            </p:extLst>
          </p:nvPr>
        </p:nvGraphicFramePr>
        <p:xfrm>
          <a:off x="838200" y="0"/>
          <a:ext cx="10515600" cy="6862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67196129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34565494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23939849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556238267"/>
                    </a:ext>
                  </a:extLst>
                </a:gridCol>
              </a:tblGrid>
              <a:tr h="412690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Drug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Indication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Drug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Indication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2900968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Sertraline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depression, anxiety, OCD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Oxycodone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26877553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Citalopram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Promethazine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pain, sedation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670118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Fluoxetine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depression, anxiety, OCD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Pregabalin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16978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Escitalopram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depression, anxiety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Sumatriptan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206534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Trazodone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Morphine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78347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Duloxetine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depression, anxiety, pain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Fentanyl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831195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Bupropion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depression, smoking cessation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Lamotrigine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seizures, bipolar disorder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039364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Venlafaxine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depression, anxiety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Topiramate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seizures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417107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Paroxetine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depression, anxiety, OCD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Levetiracetam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seizures (adjunct)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726335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Amitriptyline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Quetiapine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bipolar disorder, schizophrenia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854205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Quetiapine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Risperidone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bipolar disorder, schizophrenia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89392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Mirtazapine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amphetamine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ADHD, narcolepsy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40149"/>
                  </a:ext>
                </a:extLst>
              </a:tr>
              <a:tr h="391999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Aripiprazole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 (adjunct), bipolar disorder, schizophrenia, Tourette’s disorder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clonidine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ADHD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18518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Alprazolam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anxiety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zolpidem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009386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Clonazepam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anxiety, seizures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temazepam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850485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Lorazepam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anxiety, seizures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baclofen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spasms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262114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Diazepam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anxiety, spasms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methocarbamol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spasms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216798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Buspirone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anxiety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donepezil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Alzheimer’s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270909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Gabapentin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pain, seizures (adjunct)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ropinirole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Parkinson’s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08625"/>
                  </a:ext>
                </a:extLst>
              </a:tr>
              <a:tr h="318595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Tramadol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lidocaine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anesthesia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860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552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5A6A1-43CE-AC4E-A74D-9AB47800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studies do we include?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84D4-F994-6743-8527-950BA250D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Used 25 highest-impact studies for each drug-indication combination in mice, if possible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Standardized search terms “[drug] + [indication]”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961 sources used in final analysis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3491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78871-5FB0-CC47-8F36-F9914DE87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success?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2DFC3-2291-7947-BC13-611F9EDC6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assays judged based on the drug and indication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combinations need to replicate in set of at least 3 studies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Judgment criteria: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confidence: &gt;90% experiments significant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Moderate confidence: 66-90% experiments significant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 confidence: &gt;66% experiments significant in small sample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Ineffective: &lt;66% experiments significant</a:t>
            </a:r>
          </a:p>
        </p:txBody>
      </p:sp>
    </p:spTree>
    <p:extLst>
      <p:ext uri="{BB962C8B-B14F-4D97-AF65-F5344CB8AC3E}">
        <p14:creationId xmlns:p14="http://schemas.microsoft.com/office/powerpoint/2010/main" val="32010608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280AE-8294-774F-9D04-E285B04F4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Mice in drug patents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A88F2F0-0546-0147-84E3-46E3A249DF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0515600" cy="50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5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4606-7509-3747-8BAD-E32C3535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Donepezil</a:t>
            </a:r>
          </a:p>
        </p:txBody>
      </p:sp>
      <p:pic>
        <p:nvPicPr>
          <p:cNvPr id="15362" name="Picture 2" descr="Donepezil skeletal.svg">
            <a:extLst>
              <a:ext uri="{FF2B5EF4-FFF2-40B4-BE49-F238E27FC236}">
                <a16:creationId xmlns:a16="http://schemas.microsoft.com/office/drawing/2014/main" id="{0308CF70-67B4-5146-BF50-D6E63A6ED3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10515600" cy="409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7271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871488B-9285-E24B-9E32-E2AE4EF44E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96742" y="1173782"/>
            <a:ext cx="4719216" cy="4867854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13862B6-F924-6040-8618-64F0F58A10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76042" y="1173782"/>
            <a:ext cx="4719215" cy="486824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0D3A50-62A0-4745-BF18-9128E9AFF7E5}"/>
              </a:ext>
            </a:extLst>
          </p:cNvPr>
          <p:cNvSpPr txBox="1"/>
          <p:nvPr/>
        </p:nvSpPr>
        <p:spPr>
          <a:xfrm>
            <a:off x="10444406" y="6550223"/>
            <a:ext cx="1747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 Patent 4895841</a:t>
            </a:r>
          </a:p>
        </p:txBody>
      </p:sp>
    </p:spTree>
    <p:extLst>
      <p:ext uri="{BB962C8B-B14F-4D97-AF65-F5344CB8AC3E}">
        <p14:creationId xmlns:p14="http://schemas.microsoft.com/office/powerpoint/2010/main" val="17944664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61E4284-D581-F045-A4B9-C439B516376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764971" y="1300843"/>
            <a:ext cx="6662057" cy="425631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4A0705-2026-1342-B07E-C855540DB82B}"/>
              </a:ext>
            </a:extLst>
          </p:cNvPr>
          <p:cNvSpPr txBox="1"/>
          <p:nvPr/>
        </p:nvSpPr>
        <p:spPr>
          <a:xfrm>
            <a:off x="10107775" y="6334780"/>
            <a:ext cx="2084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Sweatt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2010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Mechanisms of Memory</a:t>
            </a:r>
          </a:p>
        </p:txBody>
      </p:sp>
    </p:spTree>
    <p:extLst>
      <p:ext uri="{BB962C8B-B14F-4D97-AF65-F5344CB8AC3E}">
        <p14:creationId xmlns:p14="http://schemas.microsoft.com/office/powerpoint/2010/main" val="13642092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871488B-9285-E24B-9E32-E2AE4EF44E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96742" y="1173782"/>
            <a:ext cx="4719216" cy="4867854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13862B6-F924-6040-8618-64F0F58A10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76042" y="1173782"/>
            <a:ext cx="4719215" cy="486824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0D3A50-62A0-4745-BF18-9128E9AFF7E5}"/>
              </a:ext>
            </a:extLst>
          </p:cNvPr>
          <p:cNvSpPr txBox="1"/>
          <p:nvPr/>
        </p:nvSpPr>
        <p:spPr>
          <a:xfrm>
            <a:off x="10444406" y="6550223"/>
            <a:ext cx="1747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 Patent 4895841</a:t>
            </a:r>
          </a:p>
        </p:txBody>
      </p:sp>
    </p:spTree>
    <p:extLst>
      <p:ext uri="{BB962C8B-B14F-4D97-AF65-F5344CB8AC3E}">
        <p14:creationId xmlns:p14="http://schemas.microsoft.com/office/powerpoint/2010/main" val="7792845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5D2D9B-274D-F848-BF7E-5AC290B7B3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0274624"/>
              </p:ext>
            </p:extLst>
          </p:nvPr>
        </p:nvGraphicFramePr>
        <p:xfrm>
          <a:off x="838200" y="1"/>
          <a:ext cx="10515600" cy="68580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45313672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01119685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596322757"/>
                    </a:ext>
                  </a:extLst>
                </a:gridCol>
              </a:tblGrid>
              <a:tr h="298174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7262070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Bontempi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Neuropsychopharmacology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11594318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Cachard-Chastel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Behavioral Brain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963065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Bruin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Neurobiology of Learning and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134460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Dong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258027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Furukaba-Hibi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Behavioral Brain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663782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Jeon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Ethnopharmacology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332523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Jeong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 Journal of 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934498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Jung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Phytomedicine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768566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Kim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Ethnopharmacology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01500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Marighetto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962422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Meunier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British Journal of 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432735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Nagakura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 Journal of 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689249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Alzheimer’s Research and Therapy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864373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Romberg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Neuroscience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618758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Saxena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 Journal of 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971683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Sharma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500995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Singh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the Renin-Angiotensin-Aldosterone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99238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Spowart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-Manning and van der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Staay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Behavioral Brain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977647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Tohda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Brain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151468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Van Dam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074148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Yamada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Ethnopharmacology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867705"/>
                  </a:ext>
                </a:extLst>
              </a:tr>
              <a:tr h="298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Zhang </a:t>
                      </a:r>
                      <a:r>
                        <a:rPr lang="en-US" sz="1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Alzheimer’s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86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2911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C7C0D-8D2F-F64C-8BDB-0793D043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confidence results in donepezil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C77CD-6A43-8141-84C5-6263F522F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Passive avoidance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98C8322-4F0D-E14D-A276-C90941E9C3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13749" y="2510073"/>
            <a:ext cx="3611393" cy="434792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0C7EFF-9F12-214E-ABBF-E5BF48DB72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Y/T maze alternation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CEA34B4-1911-1546-82BE-F727D2FF8E2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966860" y="2510983"/>
            <a:ext cx="3886199" cy="434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801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144CD4-96D8-7F4B-ADE5-BEAF7179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190070-F624-2D45-921D-BFB368108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31188"/>
            <a:ext cx="10515600" cy="25956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1BD7E1-3C9B-4A4D-83BD-AEA878ED570E}"/>
              </a:ext>
            </a:extLst>
          </p:cNvPr>
          <p:cNvSpPr txBox="1"/>
          <p:nvPr/>
        </p:nvSpPr>
        <p:spPr>
          <a:xfrm>
            <a:off x="10614324" y="6334780"/>
            <a:ext cx="15969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Prieur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et al., 2019</a:t>
            </a: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BioProtocol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51E43-6D17-4042-8B93-16F11FE6643B}"/>
              </a:ext>
            </a:extLst>
          </p:cNvPr>
          <p:cNvSpPr/>
          <p:nvPr/>
        </p:nvSpPr>
        <p:spPr>
          <a:xfrm>
            <a:off x="751114" y="2046514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3852BA-61DE-1740-8E70-C4B0A7B0197C}"/>
              </a:ext>
            </a:extLst>
          </p:cNvPr>
          <p:cNvSpPr/>
          <p:nvPr/>
        </p:nvSpPr>
        <p:spPr>
          <a:xfrm>
            <a:off x="4495800" y="2046514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E1DFD9-2CCE-D943-AE38-2AD2387FB1B2}"/>
              </a:ext>
            </a:extLst>
          </p:cNvPr>
          <p:cNvSpPr/>
          <p:nvPr/>
        </p:nvSpPr>
        <p:spPr>
          <a:xfrm>
            <a:off x="8251371" y="2131188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573674-2C9A-A34C-BD7C-74ED4A5D4442}"/>
              </a:ext>
            </a:extLst>
          </p:cNvPr>
          <p:cNvSpPr/>
          <p:nvPr/>
        </p:nvSpPr>
        <p:spPr>
          <a:xfrm>
            <a:off x="11223171" y="2046513"/>
            <a:ext cx="261257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827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C7C0D-8D2F-F64C-8BDB-0793D043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Moderate confidence results in donepezil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C77CD-6A43-8141-84C5-6263F522F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Morris water maze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0C7EFF-9F12-214E-ABBF-E5BF48DB72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Novel object recognition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B768E0-2AD4-0942-8BB6-1F2AACBA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873" y="2505075"/>
            <a:ext cx="4013615" cy="43461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3524C2-D467-B64B-A7E6-9CE2A3844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628" y="2505075"/>
            <a:ext cx="3874331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3483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232C6-7071-9F42-AD76-C96B9B69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Overall results for donepezil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A8E31-71FF-AC43-B280-EA24382BF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confidence: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Y/T maze (9 significant, 1 non-significant)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Passive avoidance (6 significant, 0 non-significant)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Moderate confidence: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Morris water maze (10 significant, 2 non-significant)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Novel object recognition (3 significant, 1 non-significant)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 confidence: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Contextual fear conditioning (2 significant)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Radial arm maze (1 significant)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Social memory (1 significant)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Reversal learning (1 significant)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5-choice serial reaction time (1 significant)</a:t>
            </a:r>
          </a:p>
        </p:txBody>
      </p:sp>
    </p:spTree>
    <p:extLst>
      <p:ext uri="{BB962C8B-B14F-4D97-AF65-F5344CB8AC3E}">
        <p14:creationId xmlns:p14="http://schemas.microsoft.com/office/powerpoint/2010/main" val="9065202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11C10-5701-3949-B0CB-B9375F31E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Paroxetine</a:t>
            </a:r>
          </a:p>
        </p:txBody>
      </p:sp>
      <p:pic>
        <p:nvPicPr>
          <p:cNvPr id="11266" name="Picture 2" descr="Paroxetine-2D-skeletal.svg">
            <a:extLst>
              <a:ext uri="{FF2B5EF4-FFF2-40B4-BE49-F238E27FC236}">
                <a16:creationId xmlns:a16="http://schemas.microsoft.com/office/drawing/2014/main" id="{520322D9-E12F-5347-A3E8-C110742B3D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956" y="1690688"/>
            <a:ext cx="5422088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6153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F94661-D6DC-AF49-A3FA-67A1F6FB4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6164" y="0"/>
            <a:ext cx="9117798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6AB9E6-DB3A-854B-9FD7-12CE44926EFC}"/>
              </a:ext>
            </a:extLst>
          </p:cNvPr>
          <p:cNvSpPr/>
          <p:nvPr/>
        </p:nvSpPr>
        <p:spPr>
          <a:xfrm>
            <a:off x="9993962" y="6488668"/>
            <a:ext cx="219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 Patent 4007196</a:t>
            </a:r>
          </a:p>
        </p:txBody>
      </p:sp>
    </p:spTree>
    <p:extLst>
      <p:ext uri="{BB962C8B-B14F-4D97-AF65-F5344CB8AC3E}">
        <p14:creationId xmlns:p14="http://schemas.microsoft.com/office/powerpoint/2010/main" val="13577147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E57BAEA-040A-6B41-9008-1912DBAD9D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891285"/>
              </p:ext>
            </p:extLst>
          </p:nvPr>
        </p:nvGraphicFramePr>
        <p:xfrm>
          <a:off x="838200" y="0"/>
          <a:ext cx="10515600" cy="6951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1509441850"/>
                    </a:ext>
                  </a:extLst>
                </a:gridCol>
                <a:gridCol w="2991293">
                  <a:extLst>
                    <a:ext uri="{9D8B030D-6E8A-4147-A177-3AD203B41FA5}">
                      <a16:colId xmlns:a16="http://schemas.microsoft.com/office/drawing/2014/main" val="1778172556"/>
                    </a:ext>
                  </a:extLst>
                </a:gridCol>
                <a:gridCol w="513907">
                  <a:extLst>
                    <a:ext uri="{9D8B030D-6E8A-4147-A177-3AD203B41FA5}">
                      <a16:colId xmlns:a16="http://schemas.microsoft.com/office/drawing/2014/main" val="396970470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163205401"/>
                    </a:ext>
                  </a:extLst>
                </a:gridCol>
                <a:gridCol w="2964712">
                  <a:extLst>
                    <a:ext uri="{9D8B030D-6E8A-4147-A177-3AD203B41FA5}">
                      <a16:colId xmlns:a16="http://schemas.microsoft.com/office/drawing/2014/main" val="153299669"/>
                    </a:ext>
                  </a:extLst>
                </a:gridCol>
                <a:gridCol w="540488">
                  <a:extLst>
                    <a:ext uri="{9D8B030D-6E8A-4147-A177-3AD203B41FA5}">
                      <a16:colId xmlns:a16="http://schemas.microsoft.com/office/drawing/2014/main" val="1432478096"/>
                    </a:ext>
                  </a:extLst>
                </a:gridCol>
              </a:tblGrid>
              <a:tr h="403412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9510853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Aragao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Pharmacology, Biochemistry and Behavior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Krass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Neuroscience Letters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47240359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Bourin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 in Neuro-Psychopharmacology &amp; Biological Psychiatry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1998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Liu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Psychiatric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51439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Clenet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 Neuropsychopharmacology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Mayorga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Pharmacology and Experimental Therapeutics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063758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Cryan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Millan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 Neuropsychopharmacology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035547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Cunha 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 in Neuro-Psychopharmacology &amp; Biological Psychiatry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O’Neill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Pharmacology, Biochemistry, and Behavior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501587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Da-Rocha 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1997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Ohgi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Pharmacology, Biochemistry, and Behavior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745846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David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Behavioral Brain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Perrault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 Journal of 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571984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David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Redrobe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Fundamentals of Clinical 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37752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Elizalde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Redrobe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028003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Gai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Renard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 in Neuro-Psychopharmacology &amp; Biological Psychiatry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592647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Gassen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PLOS Medicine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Ripoll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Behavioral Brain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390013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Ghasemi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Sanchez and Meier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477606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Guilloux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Sillaber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462689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Guilloux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Thoeringer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Journal of 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418983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Guzzetti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 Journal of 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Vaugeois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995674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Hirano</a:t>
                      </a:r>
                      <a:r>
                        <a:rPr lang="en-US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British Journal of Pharmacology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921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1439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63C1E-621C-314D-9E33-1F1B5D5C9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Moderate confidence results in paroxetine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CB84C-7374-5E4A-BA4D-B3E2621F7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Forced swim test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0BF536F-6A50-7B42-9BB4-7B15986639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85394" y="2505075"/>
            <a:ext cx="3874332" cy="435292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E04DF1-454D-FF41-831D-3ABCBDE3C9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Tail suspension test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AB0E3A4-D62F-414A-AB11-26BE86D59B5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832276" y="2505075"/>
            <a:ext cx="3874332" cy="435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321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7F90FB9-F4BD-714E-826D-DF11521D3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654" y="1253331"/>
            <a:ext cx="5343352" cy="435133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2BF482-A5F1-B441-8C6E-7C2BA0835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995" y="1253331"/>
            <a:ext cx="3793304" cy="43513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025865-7761-C749-A17C-45AB84F40711}"/>
              </a:ext>
            </a:extLst>
          </p:cNvPr>
          <p:cNvSpPr txBox="1"/>
          <p:nvPr/>
        </p:nvSpPr>
        <p:spPr>
          <a:xfrm>
            <a:off x="10410299" y="6334780"/>
            <a:ext cx="1776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Abelaira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et al., 2013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Br J Psychiatry</a:t>
            </a:r>
          </a:p>
        </p:txBody>
      </p:sp>
    </p:spTree>
    <p:extLst>
      <p:ext uri="{BB962C8B-B14F-4D97-AF65-F5344CB8AC3E}">
        <p14:creationId xmlns:p14="http://schemas.microsoft.com/office/powerpoint/2010/main" val="5682593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232C6-7071-9F42-AD76-C96B9B69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Overall results for paroxetine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A8E31-71FF-AC43-B280-EA24382BF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confidence: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Moderate confidence: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Forced swim test (20 significant, 7 non-significant)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Tail suspension test (9 significant, 2 non-significant)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 confidence: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Ineffective: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Sucrose preference test (all non-significant)</a:t>
            </a:r>
          </a:p>
        </p:txBody>
      </p:sp>
    </p:spTree>
    <p:extLst>
      <p:ext uri="{BB962C8B-B14F-4D97-AF65-F5344CB8AC3E}">
        <p14:creationId xmlns:p14="http://schemas.microsoft.com/office/powerpoint/2010/main" val="11869135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11325-5E51-AA42-826F-99D8B20AE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Total overall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54FF54-993D-DC42-8B55-AB96481AE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23" y="1690688"/>
            <a:ext cx="10091353" cy="466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679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D0063-16D1-3942-ABE8-274B5D14F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Overall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3CABC-DB07-7A46-8C2D-80B54873C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 enough evidence for mice to be responsible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Results track field-specific reviews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Pain and epilepsy work well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Antidepressants not so much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Single assays sometimes model entire diseases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one assay predictive</a:t>
            </a:r>
          </a:p>
        </p:txBody>
      </p:sp>
    </p:spTree>
    <p:extLst>
      <p:ext uri="{BB962C8B-B14F-4D97-AF65-F5344CB8AC3E}">
        <p14:creationId xmlns:p14="http://schemas.microsoft.com/office/powerpoint/2010/main" val="2858072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6A1A5-DC29-EF44-8D62-50360EF6A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Where do we go from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7D71A-C080-5B4D-BCE2-9D65B446C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Pre-register preclinical trials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Increase group sizes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multiple non-overlapping behavioral assays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Have overlapping teams for replication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Identify shared predictive biomarkers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Assess and standardize existing behavioral assays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Design and validate new behavioral assays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9772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6D2F3-818D-7444-8B0C-5A8562BC7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Behavioral Pattern Monitor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99928-0317-714E-9BDF-66882AECE2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Mouse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4DAF685-341C-E848-BBA2-EB475B19CB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4208" y="2494752"/>
            <a:ext cx="5842493" cy="4347367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6EEE43-C900-CD4A-A6CB-92FE1428C1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Human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6B780C9-1F9E-CF4A-8FB5-73D6793F66E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589877" y="2494752"/>
            <a:ext cx="4762335" cy="4352925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69BDD2-2E90-F541-A7A6-5FF559969308}"/>
              </a:ext>
            </a:extLst>
          </p:cNvPr>
          <p:cNvSpPr txBox="1"/>
          <p:nvPr/>
        </p:nvSpPr>
        <p:spPr>
          <a:xfrm>
            <a:off x="10135027" y="6334780"/>
            <a:ext cx="2056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Young et al., 2007</a:t>
            </a: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Neurosci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Biobehav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Rev</a:t>
            </a:r>
          </a:p>
        </p:txBody>
      </p:sp>
    </p:spTree>
    <p:extLst>
      <p:ext uri="{BB962C8B-B14F-4D97-AF65-F5344CB8AC3E}">
        <p14:creationId xmlns:p14="http://schemas.microsoft.com/office/powerpoint/2010/main" val="30961544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45C45-8C6E-6D4F-834B-30D71CC0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062D5-C762-9743-9D02-1A2C0D29C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Alcino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Silva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Peyman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Golshani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Stuart Lipton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Mark Bear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Eric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Klann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Lennart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Mucke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Mustafa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Sahin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464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8030</TotalTime>
  <Words>1404</Words>
  <Application>Microsoft Macintosh PowerPoint</Application>
  <PresentationFormat>Widescreen</PresentationFormat>
  <Paragraphs>463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Calibri Light</vt:lpstr>
      <vt:lpstr>Office Theme</vt:lpstr>
      <vt:lpstr>The mouse as a model for neuropsychiatric drug development</vt:lpstr>
      <vt:lpstr>”Mental health is experiencing a crisis in the development of new treatments”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does drug development fail?</vt:lpstr>
      <vt:lpstr>Error in preclinical drug development</vt:lpstr>
      <vt:lpstr>Error in preclinical drug development</vt:lpstr>
      <vt:lpstr>PowerPoint Presentation</vt:lpstr>
      <vt:lpstr>Error in preclinical drug development</vt:lpstr>
      <vt:lpstr>PowerPoint Presentation</vt:lpstr>
      <vt:lpstr>Error in preclinical drug development</vt:lpstr>
      <vt:lpstr>PowerPoint Presentation</vt:lpstr>
      <vt:lpstr>Error in preclinical drug development</vt:lpstr>
      <vt:lpstr>PowerPoint Presentation</vt:lpstr>
      <vt:lpstr>Error in preclinical drug development</vt:lpstr>
      <vt:lpstr>PowerPoint Presentation</vt:lpstr>
      <vt:lpstr>PowerPoint Presentation</vt:lpstr>
      <vt:lpstr>PowerPoint Presentation</vt:lpstr>
      <vt:lpstr>PowerPoint Presentation</vt:lpstr>
      <vt:lpstr>Are mice responsible for recent failures in neuropsychiatric drug development?</vt:lpstr>
      <vt:lpstr>Design</vt:lpstr>
      <vt:lpstr>PowerPoint Presentation</vt:lpstr>
      <vt:lpstr>What studies do we include?</vt:lpstr>
      <vt:lpstr>What is success?</vt:lpstr>
      <vt:lpstr>Mice in drug patents</vt:lpstr>
      <vt:lpstr>Donepezil</vt:lpstr>
      <vt:lpstr>PowerPoint Presentation</vt:lpstr>
      <vt:lpstr>PowerPoint Presentation</vt:lpstr>
      <vt:lpstr>PowerPoint Presentation</vt:lpstr>
      <vt:lpstr>PowerPoint Presentation</vt:lpstr>
      <vt:lpstr>High confidence results in donepezil</vt:lpstr>
      <vt:lpstr>PowerPoint Presentation</vt:lpstr>
      <vt:lpstr>Moderate confidence results in donepezil</vt:lpstr>
      <vt:lpstr>Overall results for donepezil</vt:lpstr>
      <vt:lpstr>Paroxetine</vt:lpstr>
      <vt:lpstr>PowerPoint Presentation</vt:lpstr>
      <vt:lpstr>PowerPoint Presentation</vt:lpstr>
      <vt:lpstr>Moderate confidence results in paroxetine</vt:lpstr>
      <vt:lpstr>PowerPoint Presentation</vt:lpstr>
      <vt:lpstr>Overall results for paroxetine</vt:lpstr>
      <vt:lpstr>Total overall results</vt:lpstr>
      <vt:lpstr>Overall results</vt:lpstr>
      <vt:lpstr>Where do we go from here?</vt:lpstr>
      <vt:lpstr>Behavioral Pattern Monitor</vt:lpstr>
      <vt:lpstr>Acknowledgments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mouse as a model for neuropsychiatric drug development</dc:title>
  <dc:creator>James R Howe</dc:creator>
  <cp:lastModifiedBy>James R Howe</cp:lastModifiedBy>
  <cp:revision>288</cp:revision>
  <dcterms:created xsi:type="dcterms:W3CDTF">2019-02-23T03:28:37Z</dcterms:created>
  <dcterms:modified xsi:type="dcterms:W3CDTF">2019-04-09T06:28:57Z</dcterms:modified>
</cp:coreProperties>
</file>